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2" r:id="rId4"/>
    <p:sldId id="274" r:id="rId5"/>
    <p:sldId id="273" r:id="rId6"/>
    <p:sldId id="275" r:id="rId7"/>
    <p:sldId id="276" r:id="rId8"/>
    <p:sldId id="277" r:id="rId9"/>
    <p:sldId id="27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471"/>
    <p:restoredTop sz="96327"/>
  </p:normalViewPr>
  <p:slideViewPr>
    <p:cSldViewPr snapToGrid="0" snapToObjects="1">
      <p:cViewPr varScale="1">
        <p:scale>
          <a:sx n="96" d="100"/>
          <a:sy n="96" d="100"/>
        </p:scale>
        <p:origin x="168"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67DA7-A6D4-5444-A18D-414156F633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4D83655-92BE-E942-BCC4-50D42A5A8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DD5B06-9A80-A144-B9A1-B3DE07D46946}"/>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5" name="Footer Placeholder 4">
            <a:extLst>
              <a:ext uri="{FF2B5EF4-FFF2-40B4-BE49-F238E27FC236}">
                <a16:creationId xmlns:a16="http://schemas.microsoft.com/office/drawing/2014/main" id="{104C073D-0DFA-A842-98A1-F39709EB8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52A7C-A104-1240-B3C0-E627CCBB6A4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125762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CCD5-CE02-794D-8CA1-E572E5F79D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CE93047-C475-6543-AC27-A8029C5879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9CCB62-567A-9345-AC8E-1AFBBB925598}"/>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5" name="Footer Placeholder 4">
            <a:extLst>
              <a:ext uri="{FF2B5EF4-FFF2-40B4-BE49-F238E27FC236}">
                <a16:creationId xmlns:a16="http://schemas.microsoft.com/office/drawing/2014/main" id="{57AC33F9-A9FF-544A-B139-DF39249FE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5165D-079B-D544-85FB-40936A656BA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63636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BC10D9-E08B-6A4E-8315-B1AB316E72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ED57EF-7A82-DD4D-A211-A1EE3609D76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2CA696-FE7B-5C44-9966-FA9C7003EC32}"/>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5" name="Footer Placeholder 4">
            <a:extLst>
              <a:ext uri="{FF2B5EF4-FFF2-40B4-BE49-F238E27FC236}">
                <a16:creationId xmlns:a16="http://schemas.microsoft.com/office/drawing/2014/main" id="{3A126503-A16A-E84D-ABE0-B951DD369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0887B-DC65-FB42-A9A3-F5EFCCDE2C96}"/>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2215581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DFDE-F504-9140-83DF-8265CB931FF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12C799-ADD9-A245-84B7-D8D81D2011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FE3141-F86A-614C-A7B8-4727A282540D}"/>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5" name="Footer Placeholder 4">
            <a:extLst>
              <a:ext uri="{FF2B5EF4-FFF2-40B4-BE49-F238E27FC236}">
                <a16:creationId xmlns:a16="http://schemas.microsoft.com/office/drawing/2014/main" id="{8692D07A-86B2-5947-986D-86C9EF619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2D968-8BBF-2441-A1A8-48207529CA14}"/>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42435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C335-D4B0-EE44-AA8E-961A42F6D57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99F9E3-972F-DF4A-9E71-B88F16DBB0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F7AD15-D9CE-DC45-BDD2-3E4F23B4908A}"/>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5" name="Footer Placeholder 4">
            <a:extLst>
              <a:ext uri="{FF2B5EF4-FFF2-40B4-BE49-F238E27FC236}">
                <a16:creationId xmlns:a16="http://schemas.microsoft.com/office/drawing/2014/main" id="{66A1197D-ECE2-5844-9EBC-A9BF90B21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7A5ED-38D4-B347-9877-53F1469E2E3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403846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4E3D3-B147-7744-B1C3-04FDBA5B70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39A359-C8BC-3841-9D2F-E68CDB4BCF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1D06DD5-9C17-7D41-8E7C-5BDF5BA07B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F3510A8-CB60-CB49-9337-E938FBBA1C2F}"/>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6" name="Footer Placeholder 5">
            <a:extLst>
              <a:ext uri="{FF2B5EF4-FFF2-40B4-BE49-F238E27FC236}">
                <a16:creationId xmlns:a16="http://schemas.microsoft.com/office/drawing/2014/main" id="{82099EA6-7092-364C-86FE-6DEF24C73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47095-6155-7845-9B3F-7545EAE0061E}"/>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01903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B0EB-2467-A542-9D71-B13C40812A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13013A-DC51-E14F-8F7F-44CABA6927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808C57-E091-8842-B26D-0D5A956AA2C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0F416CA-8F50-7B41-9AB3-90D1007A25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E0555E2-8FE0-A84B-BA82-1ECF7EAB19D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BE54C9-A414-BD4B-BF84-B435C7F96B80}"/>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8" name="Footer Placeholder 7">
            <a:extLst>
              <a:ext uri="{FF2B5EF4-FFF2-40B4-BE49-F238E27FC236}">
                <a16:creationId xmlns:a16="http://schemas.microsoft.com/office/drawing/2014/main" id="{9FDA0362-16EB-E442-A214-F0FA78177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BA79BC-69C2-7B4D-AE7F-9E3CE5E4B0CC}"/>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512926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99A-6A04-9E4D-9B24-F2C0F68F91A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618ECD6-B202-9E4E-BDEB-221F011334E4}"/>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4" name="Footer Placeholder 3">
            <a:extLst>
              <a:ext uri="{FF2B5EF4-FFF2-40B4-BE49-F238E27FC236}">
                <a16:creationId xmlns:a16="http://schemas.microsoft.com/office/drawing/2014/main" id="{B09F06F1-497D-AF4C-BC4B-FFFF04FAFA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62F93E-25CE-074D-9DFF-480E485D0199}"/>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378354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E52C1-0269-B142-AD34-41491F60785B}"/>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3" name="Footer Placeholder 2">
            <a:extLst>
              <a:ext uri="{FF2B5EF4-FFF2-40B4-BE49-F238E27FC236}">
                <a16:creationId xmlns:a16="http://schemas.microsoft.com/office/drawing/2014/main" id="{35291D62-46A7-664A-8D63-7CDB85AE7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8F439F-5377-0047-A8BC-8A480F7F0A7F}"/>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79946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280-C76D-3447-BA31-3C4E66EEDB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71B7707-C418-F64D-AEBE-5CEC755A2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34F1E49-84EB-AF47-A8CE-9959EABBD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AB772D-0263-6341-A927-2C74F181220B}"/>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6" name="Footer Placeholder 5">
            <a:extLst>
              <a:ext uri="{FF2B5EF4-FFF2-40B4-BE49-F238E27FC236}">
                <a16:creationId xmlns:a16="http://schemas.microsoft.com/office/drawing/2014/main" id="{DF362BE4-CE70-164B-AE5D-AAF3B708D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0C1F4-D8D1-4146-B123-F1AF499550D7}"/>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132772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30C4-0C0B-764C-8899-C13A3B7C1C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3A94058-584C-5B49-80EB-6A3E7792DB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1FE67-CAFD-684F-B281-0BAF42D07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904C2A1-3C9B-8B43-A46C-DB01A8FD9B29}"/>
              </a:ext>
            </a:extLst>
          </p:cNvPr>
          <p:cNvSpPr>
            <a:spLocks noGrp="1"/>
          </p:cNvSpPr>
          <p:nvPr>
            <p:ph type="dt" sz="half" idx="10"/>
          </p:nvPr>
        </p:nvSpPr>
        <p:spPr/>
        <p:txBody>
          <a:bodyPr/>
          <a:lstStyle/>
          <a:p>
            <a:fld id="{8654EE39-8394-5647-A854-14704804B77A}" type="datetimeFigureOut">
              <a:rPr lang="en-US" smtClean="0"/>
              <a:t>3/20/24</a:t>
            </a:fld>
            <a:endParaRPr lang="en-US"/>
          </a:p>
        </p:txBody>
      </p:sp>
      <p:sp>
        <p:nvSpPr>
          <p:cNvPr id="6" name="Footer Placeholder 5">
            <a:extLst>
              <a:ext uri="{FF2B5EF4-FFF2-40B4-BE49-F238E27FC236}">
                <a16:creationId xmlns:a16="http://schemas.microsoft.com/office/drawing/2014/main" id="{4A013C76-2968-C040-ADDB-42D592309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56843-02E0-5648-B3CB-AA81A9483C78}"/>
              </a:ext>
            </a:extLst>
          </p:cNvPr>
          <p:cNvSpPr>
            <a:spLocks noGrp="1"/>
          </p:cNvSpPr>
          <p:nvPr>
            <p:ph type="sldNum" sz="quarter" idx="12"/>
          </p:nvPr>
        </p:nvSpPr>
        <p:spPr/>
        <p:txBody>
          <a:bodyPr/>
          <a:lstStyle/>
          <a:p>
            <a:fld id="{4ADF3F3B-401A-FC4F-8007-01DBD66EAB3C}" type="slidenum">
              <a:rPr lang="en-US" smtClean="0"/>
              <a:t>‹#›</a:t>
            </a:fld>
            <a:endParaRPr lang="en-US"/>
          </a:p>
        </p:txBody>
      </p:sp>
    </p:spTree>
    <p:extLst>
      <p:ext uri="{BB962C8B-B14F-4D97-AF65-F5344CB8AC3E}">
        <p14:creationId xmlns:p14="http://schemas.microsoft.com/office/powerpoint/2010/main" val="52390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355B20-DD9E-3740-8198-6403DE3DEB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51049A-414B-AA46-BF9B-B6A9FD1E20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3EC2004-F678-F54D-A757-A5C83A522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54EE39-8394-5647-A854-14704804B77A}" type="datetimeFigureOut">
              <a:rPr lang="en-US" smtClean="0"/>
              <a:t>3/20/24</a:t>
            </a:fld>
            <a:endParaRPr lang="en-US"/>
          </a:p>
        </p:txBody>
      </p:sp>
      <p:sp>
        <p:nvSpPr>
          <p:cNvPr id="5" name="Footer Placeholder 4">
            <a:extLst>
              <a:ext uri="{FF2B5EF4-FFF2-40B4-BE49-F238E27FC236}">
                <a16:creationId xmlns:a16="http://schemas.microsoft.com/office/drawing/2014/main" id="{10EB363B-FF41-4345-A62B-848D4CF828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CA5577-B956-6841-9B04-0751E7A86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3F3B-401A-FC4F-8007-01DBD66EAB3C}" type="slidenum">
              <a:rPr lang="en-US" smtClean="0"/>
              <a:t>‹#›</a:t>
            </a:fld>
            <a:endParaRPr lang="en-US"/>
          </a:p>
        </p:txBody>
      </p:sp>
    </p:spTree>
    <p:extLst>
      <p:ext uri="{BB962C8B-B14F-4D97-AF65-F5344CB8AC3E}">
        <p14:creationId xmlns:p14="http://schemas.microsoft.com/office/powerpoint/2010/main" val="3542729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ubedi.medium.com/chatgpt-101-pre-training-56a98f04389" TargetMode="External"/><Relationship Id="rId7" Type="http://schemas.openxmlformats.org/officeDocument/2006/relationships/image" Target="../media/image9.png"/><Relationship Id="rId2" Type="http://schemas.openxmlformats.org/officeDocument/2006/relationships/hyperlink" Target="https://openai.com/research/instruction-following" TargetMode="External"/><Relationship Id="rId1" Type="http://schemas.openxmlformats.org/officeDocument/2006/relationships/slideLayout" Target="../slideLayouts/slideLayout2.xml"/><Relationship Id="rId6" Type="http://schemas.openxmlformats.org/officeDocument/2006/relationships/hyperlink" Target="https://medium.com/@amol-wagh/open-ai-understand-foundational-concepts-of-chatgpt-and-cool-stuff-you-can-explore-a7a77baf0ee3" TargetMode="External"/><Relationship Id="rId5" Type="http://schemas.openxmlformats.org/officeDocument/2006/relationships/hyperlink" Target="https://s3-us-west-2.amazonaws.com/openai-assets/research-covers/language-unsupervised/language_understanding_paper.pdf" TargetMode="External"/><Relationship Id="rId4" Type="http://schemas.openxmlformats.org/officeDocument/2006/relationships/hyperlink" Target="https://www.analyticsvidhya.com/blog/2023/05/how-does-chatgpt-work-from-pretraining-to-rlh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37393-E7B4-0444-8B54-659D23B64003}"/>
              </a:ext>
            </a:extLst>
          </p:cNvPr>
          <p:cNvSpPr>
            <a:spLocks noGrp="1"/>
          </p:cNvSpPr>
          <p:nvPr>
            <p:ph type="ctrTitle"/>
          </p:nvPr>
        </p:nvSpPr>
        <p:spPr>
          <a:xfrm>
            <a:off x="890338" y="640080"/>
            <a:ext cx="4029620" cy="3566160"/>
          </a:xfrm>
        </p:spPr>
        <p:txBody>
          <a:bodyPr anchor="b">
            <a:normAutofit/>
          </a:bodyPr>
          <a:lstStyle/>
          <a:p>
            <a:pPr algn="l"/>
            <a:r>
              <a:rPr lang="en-IN" sz="4000" b="1" i="0" dirty="0">
                <a:effectLst/>
                <a:ea typeface="Apple Symbols" panose="02000000000000000000" pitchFamily="2" charset="-79"/>
                <a:cs typeface="Calibri" panose="020F0502020204030204" pitchFamily="34" charset="0"/>
              </a:rPr>
              <a:t>Unravelling </a:t>
            </a:r>
            <a:r>
              <a:rPr lang="en-IN" sz="4000" b="1" i="0" dirty="0" err="1">
                <a:effectLst/>
                <a:ea typeface="Apple Symbols" panose="02000000000000000000" pitchFamily="2" charset="-79"/>
                <a:cs typeface="Calibri" panose="020F0502020204030204" pitchFamily="34" charset="0"/>
              </a:rPr>
              <a:t>ChatGPT</a:t>
            </a:r>
            <a:r>
              <a:rPr lang="en-IN" sz="4000" b="1" dirty="0">
                <a:ea typeface="Apple Symbols" panose="02000000000000000000" pitchFamily="2" charset="-79"/>
                <a:cs typeface="Calibri" panose="020F0502020204030204" pitchFamily="34" charset="0"/>
              </a:rPr>
              <a:t>: Training &amp; Architecture</a:t>
            </a:r>
            <a:br>
              <a:rPr lang="en-IN" sz="3200" dirty="0">
                <a:ea typeface="Apple Symbols" panose="02000000000000000000" pitchFamily="2" charset="-79"/>
                <a:cs typeface="Calibri" panose="020F0502020204030204" pitchFamily="34" charset="0"/>
              </a:rPr>
            </a:br>
            <a:br>
              <a:rPr lang="en-IN" sz="3200" dirty="0">
                <a:ea typeface="Apple Symbols" panose="02000000000000000000" pitchFamily="2" charset="-79"/>
                <a:cs typeface="Calibri" panose="020F0502020204030204" pitchFamily="34" charset="0"/>
              </a:rPr>
            </a:br>
            <a:br>
              <a:rPr lang="en-IN" sz="2600" b="0" i="0" dirty="0">
                <a:effectLst/>
              </a:rPr>
            </a:br>
            <a:r>
              <a:rPr lang="en-IN" sz="1600" b="0" i="0" dirty="0">
                <a:effectLst/>
              </a:rPr>
              <a:t>Assignment 7: A Deep Dive into architecture and training of </a:t>
            </a:r>
            <a:r>
              <a:rPr lang="en-IN" sz="1600" b="0" i="0" dirty="0" err="1">
                <a:effectLst/>
              </a:rPr>
              <a:t>ChatGPT</a:t>
            </a:r>
            <a:endParaRPr lang="en-US" sz="1600" dirty="0"/>
          </a:p>
        </p:txBody>
      </p:sp>
      <p:sp>
        <p:nvSpPr>
          <p:cNvPr id="3" name="Subtitle 2">
            <a:extLst>
              <a:ext uri="{FF2B5EF4-FFF2-40B4-BE49-F238E27FC236}">
                <a16:creationId xmlns:a16="http://schemas.microsoft.com/office/drawing/2014/main" id="{10A2A848-FF9E-B045-956B-70CDBD89EAD3}"/>
              </a:ext>
            </a:extLst>
          </p:cNvPr>
          <p:cNvSpPr>
            <a:spLocks noGrp="1"/>
          </p:cNvSpPr>
          <p:nvPr>
            <p:ph type="subTitle" idx="1"/>
          </p:nvPr>
        </p:nvSpPr>
        <p:spPr>
          <a:xfrm>
            <a:off x="890339" y="4636008"/>
            <a:ext cx="3734014" cy="1572768"/>
          </a:xfrm>
        </p:spPr>
        <p:txBody>
          <a:bodyPr>
            <a:normAutofit/>
          </a:bodyPr>
          <a:lstStyle/>
          <a:p>
            <a:pPr algn="l"/>
            <a:r>
              <a:rPr lang="en-US" sz="2000" dirty="0">
                <a:latin typeface="+mj-lt"/>
              </a:rPr>
              <a:t>Devesh Surve</a:t>
            </a:r>
          </a:p>
          <a:p>
            <a:pPr algn="l"/>
            <a:r>
              <a:rPr lang="en-US" sz="2000" dirty="0">
                <a:latin typeface="+mj-lt"/>
              </a:rPr>
              <a:t>20</a:t>
            </a:r>
            <a:r>
              <a:rPr lang="en-US" sz="2000" baseline="30000" dirty="0">
                <a:latin typeface="+mj-lt"/>
              </a:rPr>
              <a:t>th</a:t>
            </a:r>
            <a:r>
              <a:rPr lang="en-US" sz="2000" dirty="0">
                <a:latin typeface="+mj-lt"/>
              </a:rPr>
              <a:t> March 2024</a:t>
            </a:r>
          </a:p>
          <a:p>
            <a:pPr algn="l"/>
            <a:r>
              <a:rPr lang="en-US" sz="2000" dirty="0">
                <a:latin typeface="+mj-lt"/>
              </a:rPr>
              <a:t>ID: 002766974</a:t>
            </a:r>
          </a:p>
        </p:txBody>
      </p:sp>
      <p:sp>
        <p:nvSpPr>
          <p:cNvPr id="104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Create an image that symbolizes the concept of Transformer-based Encoder-Decoder Models in Natural Language Processing, showcasing elements like neural network layers, attention mechanisms, and the flow of information between an encoder and decoder. The image should be abstract yet informative, with a modern and digital aesthetic, suitable for a professional presentation.">
            <a:extLst>
              <a:ext uri="{FF2B5EF4-FFF2-40B4-BE49-F238E27FC236}">
                <a16:creationId xmlns:a16="http://schemas.microsoft.com/office/drawing/2014/main" id="{D63D90D3-4B36-E04A-A9CB-DA289CF28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21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572493" y="238539"/>
            <a:ext cx="11018520" cy="1434415"/>
          </a:xfrm>
        </p:spPr>
        <p:txBody>
          <a:bodyPr anchor="b">
            <a:normAutofit/>
          </a:bodyPr>
          <a:lstStyle/>
          <a:p>
            <a:r>
              <a:rPr lang="en-IN" sz="4000" b="1" i="0" dirty="0">
                <a:effectLst/>
              </a:rPr>
              <a:t>Why understand </a:t>
            </a:r>
            <a:r>
              <a:rPr lang="en-IN" sz="4000" b="1" i="0" dirty="0" err="1">
                <a:effectLst/>
              </a:rPr>
              <a:t>ChatGPT</a:t>
            </a:r>
            <a:r>
              <a:rPr lang="en-IN" sz="4000" b="1" i="0" dirty="0">
                <a:effectLst/>
              </a:rPr>
              <a:t> ?</a:t>
            </a:r>
          </a:p>
        </p:txBody>
      </p:sp>
      <p:sp>
        <p:nvSpPr>
          <p:cNvPr id="103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572493" y="2071316"/>
            <a:ext cx="6713552" cy="4119172"/>
          </a:xfrm>
        </p:spPr>
        <p:txBody>
          <a:bodyPr anchor="t">
            <a:noAutofit/>
          </a:bodyPr>
          <a:lstStyle/>
          <a:p>
            <a:r>
              <a:rPr lang="en-IN" sz="1700" b="1" i="0" dirty="0">
                <a:effectLst/>
                <a:latin typeface="+mj-lt"/>
              </a:rPr>
              <a:t>State-of-the-Art AI</a:t>
            </a:r>
            <a:r>
              <a:rPr lang="en-IN" sz="1700" i="0" dirty="0">
                <a:effectLst/>
                <a:latin typeface="+mj-lt"/>
              </a:rPr>
              <a:t>: Developed by </a:t>
            </a:r>
            <a:r>
              <a:rPr lang="en-IN" sz="1700" i="0" dirty="0" err="1">
                <a:effectLst/>
                <a:latin typeface="+mj-lt"/>
              </a:rPr>
              <a:t>OpenAI</a:t>
            </a:r>
            <a:r>
              <a:rPr lang="en-IN" sz="1700" i="0" dirty="0">
                <a:effectLst/>
                <a:latin typeface="+mj-lt"/>
              </a:rPr>
              <a:t>, </a:t>
            </a:r>
            <a:r>
              <a:rPr lang="en-IN" sz="1700" i="0" dirty="0" err="1">
                <a:effectLst/>
                <a:latin typeface="+mj-lt"/>
              </a:rPr>
              <a:t>ChatGPT</a:t>
            </a:r>
            <a:r>
              <a:rPr lang="en-IN" sz="1700" i="0" dirty="0">
                <a:effectLst/>
                <a:latin typeface="+mj-lt"/>
              </a:rPr>
              <a:t> is a leading language generation model that mimics human writing.</a:t>
            </a:r>
          </a:p>
          <a:p>
            <a:r>
              <a:rPr lang="en-IN" sz="1700" b="1" i="0" dirty="0">
                <a:effectLst/>
                <a:latin typeface="+mj-lt"/>
              </a:rPr>
              <a:t>Core Features:</a:t>
            </a:r>
          </a:p>
          <a:p>
            <a:pPr lvl="1"/>
            <a:r>
              <a:rPr lang="en-IN" sz="1700" b="1" i="0" dirty="0">
                <a:effectLst/>
                <a:latin typeface="+mj-lt"/>
              </a:rPr>
              <a:t>Human-Like Text Generation</a:t>
            </a:r>
            <a:r>
              <a:rPr lang="en-IN" sz="1700" i="0" dirty="0">
                <a:effectLst/>
                <a:latin typeface="+mj-lt"/>
              </a:rPr>
              <a:t>: Capable of producing essays, poems, code, etc.</a:t>
            </a:r>
          </a:p>
          <a:p>
            <a:pPr lvl="1"/>
            <a:r>
              <a:rPr lang="en-IN" sz="1700" b="1" i="0" dirty="0">
                <a:effectLst/>
                <a:latin typeface="+mj-lt"/>
              </a:rPr>
              <a:t>In-Context Learning</a:t>
            </a:r>
            <a:r>
              <a:rPr lang="en-IN" sz="1700" i="0" dirty="0">
                <a:effectLst/>
                <a:latin typeface="+mj-lt"/>
              </a:rPr>
              <a:t>: Understands and responds based on context.</a:t>
            </a:r>
          </a:p>
          <a:p>
            <a:pPr lvl="1"/>
            <a:r>
              <a:rPr lang="en-IN" sz="1700" b="1" i="0" dirty="0">
                <a:effectLst/>
                <a:latin typeface="+mj-lt"/>
              </a:rPr>
              <a:t>Learning from Feedback</a:t>
            </a:r>
            <a:r>
              <a:rPr lang="en-IN" sz="1700" i="0" dirty="0">
                <a:effectLst/>
                <a:latin typeface="+mj-lt"/>
              </a:rPr>
              <a:t>: Improves with training and user interaction.</a:t>
            </a:r>
          </a:p>
          <a:p>
            <a:r>
              <a:rPr lang="en-IN" sz="1700" b="1" i="0" dirty="0">
                <a:effectLst/>
                <a:latin typeface="+mj-lt"/>
              </a:rPr>
              <a:t>Significance of </a:t>
            </a:r>
            <a:r>
              <a:rPr lang="en-IN" sz="1700" b="1" i="0" dirty="0" err="1">
                <a:effectLst/>
                <a:latin typeface="+mj-lt"/>
              </a:rPr>
              <a:t>ChatGPT</a:t>
            </a:r>
            <a:r>
              <a:rPr lang="en-IN" sz="1700" i="0" dirty="0">
                <a:effectLst/>
                <a:latin typeface="+mj-lt"/>
              </a:rPr>
              <a:t>:</a:t>
            </a:r>
          </a:p>
          <a:p>
            <a:pPr lvl="1"/>
            <a:r>
              <a:rPr lang="en-IN" sz="1700" b="1" i="0" dirty="0">
                <a:effectLst/>
                <a:latin typeface="+mj-lt"/>
              </a:rPr>
              <a:t>Innovation in AI</a:t>
            </a:r>
            <a:r>
              <a:rPr lang="en-IN" sz="1700" i="0" dirty="0">
                <a:effectLst/>
                <a:latin typeface="+mj-lt"/>
              </a:rPr>
              <a:t>: Redefines AI capabilities in language understanding and generation.</a:t>
            </a:r>
          </a:p>
          <a:p>
            <a:pPr lvl="1"/>
            <a:r>
              <a:rPr lang="en-IN" sz="1700" b="1" i="0" dirty="0">
                <a:effectLst/>
                <a:latin typeface="+mj-lt"/>
              </a:rPr>
              <a:t>Versatility</a:t>
            </a:r>
            <a:r>
              <a:rPr lang="en-IN" sz="1700" i="0" dirty="0">
                <a:effectLst/>
                <a:latin typeface="+mj-lt"/>
              </a:rPr>
              <a:t>: Useful across customer service, education, content creation, etc.</a:t>
            </a:r>
          </a:p>
          <a:p>
            <a:r>
              <a:rPr lang="en-IN" sz="1700" b="1" i="0" dirty="0">
                <a:effectLst/>
                <a:latin typeface="+mj-lt"/>
              </a:rPr>
              <a:t>The Impact</a:t>
            </a:r>
            <a:r>
              <a:rPr lang="en-IN" sz="1700" i="0" dirty="0">
                <a:effectLst/>
                <a:latin typeface="+mj-lt"/>
              </a:rPr>
              <a:t>: </a:t>
            </a:r>
            <a:r>
              <a:rPr lang="en-IN" sz="1700" i="0" dirty="0" err="1">
                <a:effectLst/>
                <a:latin typeface="+mj-lt"/>
              </a:rPr>
              <a:t>ChatGPT</a:t>
            </a:r>
            <a:r>
              <a:rPr lang="en-IN" sz="1700" i="0" dirty="0">
                <a:effectLst/>
                <a:latin typeface="+mj-lt"/>
              </a:rPr>
              <a:t> marks a significant advancement in AI, sparking discussions on ethical AI use and its future role in society.</a:t>
            </a:r>
          </a:p>
        </p:txBody>
      </p:sp>
      <p:pic>
        <p:nvPicPr>
          <p:cNvPr id="1026" name="Picture 2" descr="ChatGPT users can now browse internet, OpenAI says | Reuters">
            <a:extLst>
              <a:ext uri="{FF2B5EF4-FFF2-40B4-BE49-F238E27FC236}">
                <a16:creationId xmlns:a16="http://schemas.microsoft.com/office/drawing/2014/main" id="{A2CC4680-7767-2448-A921-106A6227C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820"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5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6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5" y="640080"/>
            <a:ext cx="5809621" cy="1481328"/>
          </a:xfrm>
        </p:spPr>
        <p:txBody>
          <a:bodyPr anchor="b">
            <a:normAutofit/>
          </a:bodyPr>
          <a:lstStyle/>
          <a:p>
            <a:r>
              <a:rPr lang="en-IN" sz="4000" b="1" i="0" dirty="0">
                <a:effectLst/>
              </a:rPr>
              <a:t>Advantages of </a:t>
            </a:r>
            <a:r>
              <a:rPr lang="en-IN" sz="4000" b="1" i="0" dirty="0" err="1">
                <a:effectLst/>
              </a:rPr>
              <a:t>ChatGPT's</a:t>
            </a:r>
            <a:r>
              <a:rPr lang="en-IN" sz="4000" b="1" i="0" dirty="0">
                <a:effectLst/>
              </a:rPr>
              <a:t> Decoder-Only Architecture</a:t>
            </a:r>
          </a:p>
        </p:txBody>
      </p:sp>
      <p:sp>
        <p:nvSpPr>
          <p:cNvPr id="207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326485" y="2667236"/>
            <a:ext cx="6286349" cy="3914684"/>
          </a:xfrm>
        </p:spPr>
        <p:txBody>
          <a:bodyPr anchor="t">
            <a:noAutofit/>
          </a:bodyPr>
          <a:lstStyle/>
          <a:p>
            <a:r>
              <a:rPr lang="en-IN" sz="1450" b="1" i="0" dirty="0">
                <a:effectLst/>
                <a:latin typeface="+mj-lt"/>
              </a:rPr>
              <a:t>Focused Task Formulation:</a:t>
            </a:r>
          </a:p>
          <a:p>
            <a:pPr lvl="1"/>
            <a:r>
              <a:rPr lang="en-IN" sz="1450" i="0" dirty="0" err="1">
                <a:effectLst/>
                <a:latin typeface="+mj-lt"/>
              </a:rPr>
              <a:t>ChatGPT</a:t>
            </a:r>
            <a:r>
              <a:rPr lang="en-IN" sz="1450" i="0" dirty="0">
                <a:effectLst/>
                <a:latin typeface="+mj-lt"/>
              </a:rPr>
              <a:t> reimagines question-answering as a next-word prediction task, using only the prompt as a textual sequence, making an encoder unnecessary.</a:t>
            </a:r>
          </a:p>
          <a:p>
            <a:r>
              <a:rPr lang="en-IN" sz="1450" b="1" i="0" dirty="0">
                <a:effectLst/>
                <a:latin typeface="+mj-lt"/>
              </a:rPr>
              <a:t>Efficient Self-Attention:</a:t>
            </a:r>
          </a:p>
          <a:p>
            <a:pPr lvl="1"/>
            <a:r>
              <a:rPr lang="en-IN" sz="1450" i="0" dirty="0">
                <a:effectLst/>
                <a:latin typeface="+mj-lt"/>
              </a:rPr>
              <a:t>Utilizes self-attention on the prompt plus continuation, simplifying the learning process and reducing computational load.</a:t>
            </a:r>
          </a:p>
          <a:p>
            <a:r>
              <a:rPr lang="en-IN" sz="1450" b="1" i="0" dirty="0">
                <a:effectLst/>
                <a:latin typeface="+mj-lt"/>
              </a:rPr>
              <a:t>Advantages in Chat Applications:</a:t>
            </a:r>
          </a:p>
          <a:p>
            <a:pPr lvl="1"/>
            <a:r>
              <a:rPr lang="en-IN" sz="1450" i="0" dirty="0">
                <a:effectLst/>
                <a:latin typeface="+mj-lt"/>
              </a:rPr>
              <a:t>Ideal for multi-turn chats, allowing sequential processing of dialogue without re-encoding previous context.</a:t>
            </a:r>
          </a:p>
          <a:p>
            <a:pPr lvl="1"/>
            <a:r>
              <a:rPr lang="en-IN" sz="1450" i="0" dirty="0">
                <a:effectLst/>
                <a:latin typeface="+mj-lt"/>
              </a:rPr>
              <a:t>Enhances computational efficiency, critical for real-time applications.</a:t>
            </a:r>
          </a:p>
          <a:p>
            <a:r>
              <a:rPr lang="en-IN" sz="1450" b="1" i="0" dirty="0">
                <a:effectLst/>
                <a:latin typeface="+mj-lt"/>
              </a:rPr>
              <a:t>Empirical Effectiveness:</a:t>
            </a:r>
          </a:p>
          <a:p>
            <a:pPr lvl="1"/>
            <a:r>
              <a:rPr lang="en-IN" sz="1450" i="0" dirty="0">
                <a:effectLst/>
                <a:latin typeface="+mj-lt"/>
              </a:rPr>
              <a:t>Decoder-only models have shown to empirically work well, balancing performance with resource efficiency.</a:t>
            </a:r>
          </a:p>
          <a:p>
            <a:pPr lvl="1"/>
            <a:r>
              <a:rPr lang="en-IN" sz="1450" i="0" dirty="0">
                <a:effectLst/>
                <a:latin typeface="+mj-lt"/>
              </a:rPr>
              <a:t>They thrive on the causal language </a:t>
            </a:r>
            <a:r>
              <a:rPr lang="en-IN" sz="1450" i="0" dirty="0" err="1">
                <a:effectLst/>
                <a:latin typeface="+mj-lt"/>
              </a:rPr>
              <a:t>modeling</a:t>
            </a:r>
            <a:r>
              <a:rPr lang="en-IN" sz="1450" i="0" dirty="0">
                <a:effectLst/>
                <a:latin typeface="+mj-lt"/>
              </a:rPr>
              <a:t> task, which is currently a focal interest in NLP.</a:t>
            </a:r>
          </a:p>
        </p:txBody>
      </p:sp>
      <p:pic>
        <p:nvPicPr>
          <p:cNvPr id="2052" name="Picture 4" descr="Transformer Architecture explained | by Amanatullah | Medium">
            <a:extLst>
              <a:ext uri="{FF2B5EF4-FFF2-40B4-BE49-F238E27FC236}">
                <a16:creationId xmlns:a16="http://schemas.microsoft.com/office/drawing/2014/main" id="{9BC9AE9E-7612-9145-9B65-4610319DB0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72933" y="1893665"/>
            <a:ext cx="5458968"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53" name="Rectangle 415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fontScale="90000"/>
          </a:bodyPr>
          <a:lstStyle/>
          <a:p>
            <a:r>
              <a:rPr lang="en-IN" sz="4000" b="1" i="0" dirty="0">
                <a:effectLst/>
                <a:latin typeface="+mj-lt"/>
              </a:rPr>
              <a:t>The Three-Step Training Process of </a:t>
            </a:r>
            <a:r>
              <a:rPr lang="en-IN" sz="4000" b="1" i="0" dirty="0" err="1">
                <a:effectLst/>
                <a:latin typeface="+mj-lt"/>
              </a:rPr>
              <a:t>ChatGPT</a:t>
            </a:r>
            <a:endParaRPr lang="en-IN" sz="4000" b="1" i="0" dirty="0">
              <a:effectLst/>
              <a:latin typeface="+mj-lt"/>
            </a:endParaRPr>
          </a:p>
        </p:txBody>
      </p:sp>
      <p:sp>
        <p:nvSpPr>
          <p:cNvPr id="415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528354" y="2642616"/>
            <a:ext cx="5306004" cy="1742203"/>
          </a:xfrm>
        </p:spPr>
        <p:txBody>
          <a:bodyPr anchor="t">
            <a:normAutofit/>
          </a:bodyPr>
          <a:lstStyle/>
          <a:p>
            <a:pPr marL="0" indent="0">
              <a:lnSpc>
                <a:spcPct val="100000"/>
              </a:lnSpc>
              <a:spcBef>
                <a:spcPts val="0"/>
              </a:spcBef>
              <a:buNone/>
            </a:pPr>
            <a:r>
              <a:rPr lang="en-IN" sz="1400" b="1" i="0" dirty="0">
                <a:effectLst/>
                <a:latin typeface="+mj-lt"/>
              </a:rPr>
              <a:t>1. Supervised Fine-Tuning</a:t>
            </a:r>
          </a:p>
          <a:p>
            <a:pPr>
              <a:lnSpc>
                <a:spcPct val="100000"/>
              </a:lnSpc>
              <a:spcBef>
                <a:spcPts val="0"/>
              </a:spcBef>
            </a:pPr>
            <a:r>
              <a:rPr lang="en-IN" sz="1400" i="0" dirty="0">
                <a:effectLst/>
                <a:latin typeface="+mj-lt"/>
              </a:rPr>
              <a:t>Definition: Utilizes a dataset of human-written conversations for initial training.</a:t>
            </a:r>
          </a:p>
          <a:p>
            <a:pPr>
              <a:lnSpc>
                <a:spcPct val="100000"/>
              </a:lnSpc>
              <a:spcBef>
                <a:spcPts val="0"/>
              </a:spcBef>
            </a:pPr>
            <a:r>
              <a:rPr lang="en-IN" sz="1400" i="0" dirty="0">
                <a:effectLst/>
                <a:latin typeface="+mj-lt"/>
              </a:rPr>
              <a:t>Purpose: Teaches model foundational conversational skills and language nuances.</a:t>
            </a:r>
          </a:p>
          <a:p>
            <a:pPr>
              <a:lnSpc>
                <a:spcPct val="100000"/>
              </a:lnSpc>
              <a:spcBef>
                <a:spcPts val="0"/>
              </a:spcBef>
            </a:pPr>
            <a:r>
              <a:rPr lang="en-IN" sz="1400" i="0" dirty="0">
                <a:effectLst/>
                <a:latin typeface="+mj-lt"/>
              </a:rPr>
              <a:t>Process: </a:t>
            </a:r>
            <a:r>
              <a:rPr lang="en-IN" sz="1400" i="0" dirty="0" err="1">
                <a:effectLst/>
                <a:latin typeface="+mj-lt"/>
              </a:rPr>
              <a:t>Labelers</a:t>
            </a:r>
            <a:r>
              <a:rPr lang="en-IN" sz="1400" i="0" dirty="0">
                <a:effectLst/>
                <a:latin typeface="+mj-lt"/>
              </a:rPr>
              <a:t> respond to prompts, helping model learn desirable output </a:t>
            </a:r>
            <a:r>
              <a:rPr lang="en-IN" sz="1400" i="0" dirty="0" err="1">
                <a:effectLst/>
                <a:latin typeface="+mj-lt"/>
              </a:rPr>
              <a:t>behaviors</a:t>
            </a:r>
            <a:r>
              <a:rPr lang="en-IN" sz="1400" i="0" dirty="0">
                <a:effectLst/>
                <a:latin typeface="+mj-lt"/>
              </a:rPr>
              <a:t>.</a:t>
            </a:r>
          </a:p>
        </p:txBody>
      </p:sp>
      <p:sp>
        <p:nvSpPr>
          <p:cNvPr id="39" name="Content Placeholder 3">
            <a:extLst>
              <a:ext uri="{FF2B5EF4-FFF2-40B4-BE49-F238E27FC236}">
                <a16:creationId xmlns:a16="http://schemas.microsoft.com/office/drawing/2014/main" id="{75836B1A-0766-E04F-B9D6-79BE4975C0F1}"/>
              </a:ext>
            </a:extLst>
          </p:cNvPr>
          <p:cNvSpPr txBox="1">
            <a:spLocks/>
          </p:cNvSpPr>
          <p:nvPr/>
        </p:nvSpPr>
        <p:spPr>
          <a:xfrm>
            <a:off x="528354" y="4115071"/>
            <a:ext cx="10913400" cy="2554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en-IN" sz="1400" i="0" dirty="0">
              <a:effectLst/>
              <a:latin typeface="+mj-lt"/>
            </a:endParaRPr>
          </a:p>
          <a:p>
            <a:pPr marL="0" indent="0">
              <a:lnSpc>
                <a:spcPct val="100000"/>
              </a:lnSpc>
              <a:spcBef>
                <a:spcPts val="0"/>
              </a:spcBef>
              <a:buNone/>
            </a:pPr>
            <a:r>
              <a:rPr lang="en-IN" sz="1400" b="1" i="0" dirty="0">
                <a:effectLst/>
                <a:latin typeface="+mj-lt"/>
              </a:rPr>
              <a:t>2. Reward </a:t>
            </a:r>
            <a:r>
              <a:rPr lang="en-IN" sz="1400" b="1" i="0" dirty="0" err="1">
                <a:effectLst/>
                <a:latin typeface="+mj-lt"/>
              </a:rPr>
              <a:t>Modeling</a:t>
            </a:r>
            <a:endParaRPr lang="en-IN" sz="1400" b="1" i="0" dirty="0">
              <a:effectLst/>
              <a:latin typeface="+mj-lt"/>
            </a:endParaRPr>
          </a:p>
          <a:p>
            <a:pPr>
              <a:lnSpc>
                <a:spcPct val="100000"/>
              </a:lnSpc>
              <a:spcBef>
                <a:spcPts val="0"/>
              </a:spcBef>
            </a:pPr>
            <a:r>
              <a:rPr lang="en-IN" sz="1400" i="0" dirty="0">
                <a:effectLst/>
                <a:latin typeface="+mj-lt"/>
              </a:rPr>
              <a:t>Definition: A technique to evaluate and score the model-generated texts.</a:t>
            </a:r>
          </a:p>
          <a:p>
            <a:pPr>
              <a:lnSpc>
                <a:spcPct val="100000"/>
              </a:lnSpc>
              <a:spcBef>
                <a:spcPts val="0"/>
              </a:spcBef>
            </a:pPr>
            <a:r>
              <a:rPr lang="en-IN" sz="1400" i="0" dirty="0">
                <a:effectLst/>
                <a:latin typeface="+mj-lt"/>
              </a:rPr>
              <a:t>Purpose: Determines what characteristics make a response more human-like</a:t>
            </a:r>
          </a:p>
          <a:p>
            <a:pPr>
              <a:lnSpc>
                <a:spcPct val="100000"/>
              </a:lnSpc>
              <a:spcBef>
                <a:spcPts val="0"/>
              </a:spcBef>
            </a:pPr>
            <a:r>
              <a:rPr lang="en-IN" sz="1400" i="0" dirty="0">
                <a:effectLst/>
                <a:latin typeface="+mj-lt"/>
              </a:rPr>
              <a:t>Process: </a:t>
            </a:r>
            <a:r>
              <a:rPr lang="en-IN" sz="1400" i="0" dirty="0" err="1">
                <a:effectLst/>
                <a:latin typeface="+mj-lt"/>
              </a:rPr>
              <a:t>Labelers</a:t>
            </a:r>
            <a:r>
              <a:rPr lang="en-IN" sz="1400" i="0" dirty="0">
                <a:effectLst/>
                <a:latin typeface="+mj-lt"/>
              </a:rPr>
              <a:t> rank the outputs from best to worst to construct a model that understands quality.</a:t>
            </a:r>
          </a:p>
          <a:p>
            <a:pPr marL="0" indent="0">
              <a:lnSpc>
                <a:spcPct val="100000"/>
              </a:lnSpc>
              <a:spcBef>
                <a:spcPts val="0"/>
              </a:spcBef>
              <a:buNone/>
            </a:pPr>
            <a:endParaRPr lang="en-IN" sz="1400" b="1" i="0" dirty="0">
              <a:effectLst/>
              <a:latin typeface="+mj-lt"/>
            </a:endParaRPr>
          </a:p>
          <a:p>
            <a:pPr marL="0" indent="0">
              <a:lnSpc>
                <a:spcPct val="100000"/>
              </a:lnSpc>
              <a:spcBef>
                <a:spcPts val="0"/>
              </a:spcBef>
              <a:buNone/>
            </a:pPr>
            <a:r>
              <a:rPr lang="en-IN" sz="1400" b="1" i="0" dirty="0">
                <a:effectLst/>
                <a:latin typeface="+mj-lt"/>
              </a:rPr>
              <a:t>3. Reinforcement Learning from Human Feedback (RLHF)</a:t>
            </a:r>
          </a:p>
          <a:p>
            <a:pPr>
              <a:lnSpc>
                <a:spcPct val="100000"/>
              </a:lnSpc>
              <a:spcBef>
                <a:spcPts val="0"/>
              </a:spcBef>
            </a:pPr>
            <a:r>
              <a:rPr lang="en-IN" sz="1400" i="0" dirty="0">
                <a:effectLst/>
                <a:latin typeface="+mj-lt"/>
              </a:rPr>
              <a:t>Definition: Fine-tuning using reinforcement learning, based on the reward model.</a:t>
            </a:r>
          </a:p>
          <a:p>
            <a:pPr>
              <a:lnSpc>
                <a:spcPct val="100000"/>
              </a:lnSpc>
              <a:spcBef>
                <a:spcPts val="0"/>
              </a:spcBef>
            </a:pPr>
            <a:r>
              <a:rPr lang="en-IN" sz="1400" i="0" dirty="0">
                <a:effectLst/>
                <a:latin typeface="+mj-lt"/>
              </a:rPr>
              <a:t>Purpose: Enhances the model's ability to generate high-quality responses</a:t>
            </a:r>
          </a:p>
          <a:p>
            <a:pPr>
              <a:lnSpc>
                <a:spcPct val="100000"/>
              </a:lnSpc>
              <a:spcBef>
                <a:spcPts val="0"/>
              </a:spcBef>
            </a:pPr>
            <a:r>
              <a:rPr lang="en-IN" sz="1400" i="0" dirty="0">
                <a:effectLst/>
                <a:latin typeface="+mj-lt"/>
              </a:rPr>
              <a:t>Process: Generates responses to new prompts, evaluates them via the reward model, and iteratively updates using Proximal Policy Optimization (PPO).</a:t>
            </a:r>
          </a:p>
          <a:p>
            <a:pPr>
              <a:lnSpc>
                <a:spcPct val="100000"/>
              </a:lnSpc>
              <a:spcBef>
                <a:spcPts val="0"/>
              </a:spcBef>
            </a:pPr>
            <a:endParaRPr lang="en-IN" sz="1400" i="0" dirty="0">
              <a:effectLst/>
              <a:latin typeface="+mj-lt"/>
            </a:endParaRPr>
          </a:p>
          <a:p>
            <a:pPr>
              <a:lnSpc>
                <a:spcPct val="100000"/>
              </a:lnSpc>
              <a:spcBef>
                <a:spcPts val="0"/>
              </a:spcBef>
            </a:pPr>
            <a:endParaRPr lang="en-IN" sz="1400" i="0" dirty="0">
              <a:effectLst/>
              <a:latin typeface="+mj-lt"/>
            </a:endParaRPr>
          </a:p>
        </p:txBody>
      </p:sp>
      <p:pic>
        <p:nvPicPr>
          <p:cNvPr id="40" name="Picture 39" descr="A screenshot of a diagram&#10;&#10;Description automatically generated">
            <a:extLst>
              <a:ext uri="{FF2B5EF4-FFF2-40B4-BE49-F238E27FC236}">
                <a16:creationId xmlns:a16="http://schemas.microsoft.com/office/drawing/2014/main" id="{DD54EC39-A97A-2F4A-9C17-B8E0ACE7810E}"/>
              </a:ext>
            </a:extLst>
          </p:cNvPr>
          <p:cNvPicPr>
            <a:picLocks noChangeAspect="1"/>
          </p:cNvPicPr>
          <p:nvPr/>
        </p:nvPicPr>
        <p:blipFill>
          <a:blip r:embed="rId2"/>
          <a:stretch>
            <a:fillRect/>
          </a:stretch>
        </p:blipFill>
        <p:spPr>
          <a:xfrm>
            <a:off x="6149997" y="1024798"/>
            <a:ext cx="5775230" cy="3436261"/>
          </a:xfrm>
          <a:prstGeom prst="rect">
            <a:avLst/>
          </a:prstGeom>
        </p:spPr>
      </p:pic>
    </p:spTree>
    <p:extLst>
      <p:ext uri="{BB962C8B-B14F-4D97-AF65-F5344CB8AC3E}">
        <p14:creationId xmlns:p14="http://schemas.microsoft.com/office/powerpoint/2010/main" val="36379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3600" b="1" i="0" dirty="0">
                <a:effectLst/>
                <a:latin typeface="+mj-lt"/>
              </a:rPr>
              <a:t>Step 1 - Supervised Fine-Tuning</a:t>
            </a:r>
            <a:endParaRPr lang="en-IN" sz="3800" b="1" i="0" dirty="0">
              <a:effectLst/>
              <a:latin typeface="+mj-lt"/>
            </a:endParaRPr>
          </a:p>
        </p:txBody>
      </p:sp>
      <p:sp>
        <p:nvSpPr>
          <p:cNvPr id="2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a:extLst>
              <a:ext uri="{FF2B5EF4-FFF2-40B4-BE49-F238E27FC236}">
                <a16:creationId xmlns:a16="http://schemas.microsoft.com/office/drawing/2014/main" id="{14F89463-8B46-2543-9E80-04E6E3E3DA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4109" y="449268"/>
            <a:ext cx="5765999" cy="3344279"/>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a:extLst>
              <a:ext uri="{FF2B5EF4-FFF2-40B4-BE49-F238E27FC236}">
                <a16:creationId xmlns:a16="http://schemas.microsoft.com/office/drawing/2014/main" id="{B4D9228F-86F0-524F-B433-8A871B432257}"/>
              </a:ext>
            </a:extLst>
          </p:cNvPr>
          <p:cNvSpPr>
            <a:spLocks noGrp="1"/>
          </p:cNvSpPr>
          <p:nvPr>
            <p:ph idx="1"/>
          </p:nvPr>
        </p:nvSpPr>
        <p:spPr>
          <a:xfrm>
            <a:off x="528354" y="2642616"/>
            <a:ext cx="5306004" cy="1017411"/>
          </a:xfrm>
        </p:spPr>
        <p:txBody>
          <a:bodyPr anchor="t">
            <a:normAutofit/>
          </a:bodyPr>
          <a:lstStyle/>
          <a:p>
            <a:r>
              <a:rPr lang="en-IN" sz="1400" b="1" i="0" dirty="0">
                <a:effectLst/>
                <a:latin typeface="+mj-lt"/>
              </a:rPr>
              <a:t>Objective: </a:t>
            </a:r>
            <a:r>
              <a:rPr lang="en-IN" sz="1400" i="0" dirty="0">
                <a:effectLst/>
                <a:latin typeface="+mj-lt"/>
              </a:rPr>
              <a:t>Collect demonstration data to train a supervised policy for nuanced conversational understanding.</a:t>
            </a:r>
          </a:p>
          <a:p>
            <a:r>
              <a:rPr lang="en-IN" sz="1400" b="1" dirty="0">
                <a:latin typeface="+mj-lt"/>
              </a:rPr>
              <a:t>Demonstration Process:</a:t>
            </a:r>
          </a:p>
          <a:p>
            <a:endParaRPr lang="en-IN" sz="1400" i="0" dirty="0">
              <a:effectLst/>
              <a:latin typeface="+mj-lt"/>
            </a:endParaRPr>
          </a:p>
          <a:p>
            <a:endParaRPr lang="en-IN" sz="1400" b="1" i="0" dirty="0">
              <a:effectLst/>
              <a:latin typeface="+mj-lt"/>
            </a:endParaRPr>
          </a:p>
        </p:txBody>
      </p:sp>
      <p:sp>
        <p:nvSpPr>
          <p:cNvPr id="22" name="Content Placeholder 3">
            <a:extLst>
              <a:ext uri="{FF2B5EF4-FFF2-40B4-BE49-F238E27FC236}">
                <a16:creationId xmlns:a16="http://schemas.microsoft.com/office/drawing/2014/main" id="{74DF3739-8E9E-494C-AC4D-D36897988F86}"/>
              </a:ext>
            </a:extLst>
          </p:cNvPr>
          <p:cNvSpPr txBox="1">
            <a:spLocks/>
          </p:cNvSpPr>
          <p:nvPr/>
        </p:nvSpPr>
        <p:spPr>
          <a:xfrm>
            <a:off x="528354" y="3429000"/>
            <a:ext cx="10913400" cy="31611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IN" sz="1400" dirty="0">
                <a:latin typeface="+mj-lt"/>
              </a:rPr>
              <a:t>Prompt: "Define 'serendipity' in a sentence."</a:t>
            </a:r>
          </a:p>
          <a:p>
            <a:pPr lvl="1"/>
            <a:r>
              <a:rPr lang="en-IN" sz="1400" dirty="0">
                <a:latin typeface="+mj-lt"/>
              </a:rPr>
              <a:t>Response: "Discovering Margaret and Tom was pure serendipity."</a:t>
            </a:r>
          </a:p>
          <a:p>
            <a:r>
              <a:rPr lang="en-IN" sz="1400" b="1" dirty="0">
                <a:latin typeface="+mj-lt"/>
              </a:rPr>
              <a:t>Training Method:</a:t>
            </a:r>
          </a:p>
          <a:p>
            <a:pPr lvl="1"/>
            <a:r>
              <a:rPr lang="en-IN" sz="1400" dirty="0">
                <a:latin typeface="+mj-lt"/>
              </a:rPr>
              <a:t>Human trainers enact both user and AI roles, enhancing conversations with model suggestions.</a:t>
            </a:r>
          </a:p>
          <a:p>
            <a:pPr lvl="1"/>
            <a:r>
              <a:rPr lang="en-IN" sz="1400" dirty="0">
                <a:latin typeface="+mj-lt"/>
              </a:rPr>
              <a:t>Integrates new dialogues and pre-existing data for comprehensive learning.</a:t>
            </a:r>
          </a:p>
          <a:p>
            <a:r>
              <a:rPr lang="en-IN" sz="1400" b="1" dirty="0">
                <a:latin typeface="+mj-lt"/>
              </a:rPr>
              <a:t>Task Sources:</a:t>
            </a:r>
          </a:p>
          <a:p>
            <a:pPr lvl="1"/>
            <a:r>
              <a:rPr lang="en-IN" sz="1400" dirty="0">
                <a:latin typeface="+mj-lt"/>
              </a:rPr>
              <a:t>Includes </a:t>
            </a:r>
            <a:r>
              <a:rPr lang="en-IN" sz="1400" dirty="0" err="1">
                <a:latin typeface="+mj-lt"/>
              </a:rPr>
              <a:t>labeler</a:t>
            </a:r>
            <a:r>
              <a:rPr lang="en-IN" sz="1400" dirty="0">
                <a:latin typeface="+mj-lt"/>
              </a:rPr>
              <a:t>-created prompts and user queries from early model versions, spanning diverse language tasks.</a:t>
            </a:r>
          </a:p>
          <a:p>
            <a:r>
              <a:rPr lang="en-IN" sz="1400" b="1" dirty="0" err="1">
                <a:latin typeface="+mj-lt"/>
              </a:rPr>
              <a:t>Labeler</a:t>
            </a:r>
            <a:r>
              <a:rPr lang="en-IN" sz="1400" b="1" dirty="0">
                <a:latin typeface="+mj-lt"/>
              </a:rPr>
              <a:t> Guidance:</a:t>
            </a:r>
          </a:p>
          <a:p>
            <a:pPr lvl="1"/>
            <a:r>
              <a:rPr lang="en-IN" sz="1400" dirty="0" err="1">
                <a:latin typeface="+mj-lt"/>
              </a:rPr>
              <a:t>Labelers</a:t>
            </a:r>
            <a:r>
              <a:rPr lang="en-IN" sz="1400" dirty="0">
                <a:latin typeface="+mj-lt"/>
              </a:rPr>
              <a:t> discern prompt intent, ensuring responses are clear, accurate, and considerate.</a:t>
            </a:r>
          </a:p>
          <a:p>
            <a:pPr lvl="1"/>
            <a:r>
              <a:rPr lang="en-IN" sz="1400" dirty="0">
                <a:latin typeface="+mj-lt"/>
              </a:rPr>
              <a:t>Carefully chosen for their ability to recognize nuanced and potentially sensitive content.</a:t>
            </a:r>
          </a:p>
        </p:txBody>
      </p:sp>
    </p:spTree>
    <p:extLst>
      <p:ext uri="{BB962C8B-B14F-4D97-AF65-F5344CB8AC3E}">
        <p14:creationId xmlns:p14="http://schemas.microsoft.com/office/powerpoint/2010/main" val="69390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572493" y="238539"/>
            <a:ext cx="11018520" cy="1434415"/>
          </a:xfrm>
        </p:spPr>
        <p:txBody>
          <a:bodyPr anchor="b">
            <a:normAutofit/>
          </a:bodyPr>
          <a:lstStyle/>
          <a:p>
            <a:r>
              <a:rPr lang="en-IN" sz="4000" b="1" i="0" dirty="0">
                <a:effectLst/>
                <a:latin typeface="+mj-lt"/>
              </a:rPr>
              <a:t>Step 2 – Reward Modelling</a:t>
            </a:r>
          </a:p>
        </p:txBody>
      </p:sp>
      <p:sp>
        <p:nvSpPr>
          <p:cNvPr id="513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318582" y="2037648"/>
            <a:ext cx="6411402" cy="4581811"/>
          </a:xfrm>
        </p:spPr>
        <p:txBody>
          <a:bodyPr anchor="t">
            <a:normAutofit/>
          </a:bodyPr>
          <a:lstStyle/>
          <a:p>
            <a:r>
              <a:rPr lang="en-IN" sz="1500" b="1" i="0" dirty="0">
                <a:effectLst/>
                <a:latin typeface="+mj-lt"/>
              </a:rPr>
              <a:t>Objective:</a:t>
            </a:r>
            <a:endParaRPr lang="en-IN" sz="1500" i="0" dirty="0">
              <a:effectLst/>
              <a:latin typeface="+mj-lt"/>
            </a:endParaRPr>
          </a:p>
          <a:p>
            <a:pPr lvl="1"/>
            <a:r>
              <a:rPr lang="en-IN" sz="1500" i="0" dirty="0">
                <a:effectLst/>
                <a:latin typeface="+mj-lt"/>
              </a:rPr>
              <a:t>Develop a model to assign scalar rewards to text based on human preferences.</a:t>
            </a:r>
          </a:p>
          <a:p>
            <a:r>
              <a:rPr lang="en-IN" sz="1500" b="1" i="0" dirty="0">
                <a:effectLst/>
                <a:latin typeface="+mj-lt"/>
              </a:rPr>
              <a:t>Process Overview:</a:t>
            </a:r>
          </a:p>
          <a:p>
            <a:pPr lvl="1"/>
            <a:r>
              <a:rPr lang="en-IN" sz="1500" i="0" dirty="0">
                <a:effectLst/>
                <a:latin typeface="+mj-lt"/>
              </a:rPr>
              <a:t>Generation: The fine-tuned model from Step 1 produces text samples for given prompts.</a:t>
            </a:r>
          </a:p>
          <a:p>
            <a:pPr lvl="1"/>
            <a:r>
              <a:rPr lang="en-IN" sz="1500" i="0" dirty="0">
                <a:effectLst/>
                <a:latin typeface="+mj-lt"/>
              </a:rPr>
              <a:t>Evaluation: Human labellers rank these samples from best to worst, avoiding direct scalar scoring due to subjective variability.</a:t>
            </a:r>
          </a:p>
          <a:p>
            <a:pPr lvl="1"/>
            <a:r>
              <a:rPr lang="en-IN" sz="1500" i="0" dirty="0">
                <a:effectLst/>
                <a:latin typeface="+mj-lt"/>
              </a:rPr>
              <a:t>Training Data: Generated pairs are grouped by prompt to prevent overfitting, enhancing computational efficiency and model accuracy.</a:t>
            </a:r>
          </a:p>
          <a:p>
            <a:r>
              <a:rPr lang="en-IN" sz="1500" b="1" i="0" dirty="0">
                <a:effectLst/>
                <a:latin typeface="+mj-lt"/>
              </a:rPr>
              <a:t>Technical Details:</a:t>
            </a:r>
          </a:p>
          <a:p>
            <a:pPr lvl="1"/>
            <a:r>
              <a:rPr lang="en-IN" sz="1500" i="0" dirty="0">
                <a:effectLst/>
                <a:latin typeface="+mj-lt"/>
              </a:rPr>
              <a:t>Loss Function: Utilizes a comparison-based loss function, where the model's scalar reward for the preferred text in a pair aims to be higher, minimizing loss.</a:t>
            </a:r>
          </a:p>
          <a:p>
            <a:pPr lvl="1"/>
            <a:r>
              <a:rPr lang="en-IN" sz="1500" i="0" dirty="0">
                <a:effectLst/>
                <a:latin typeface="+mj-lt"/>
              </a:rPr>
              <a:t>Implementation: The final model, adjusted to output scalar rewards for prompt-response pairs, is fine-tuned for this specific task.</a:t>
            </a:r>
          </a:p>
        </p:txBody>
      </p:sp>
      <p:pic>
        <p:nvPicPr>
          <p:cNvPr id="14" name="Picture 2" descr="Reinforcement Learning from Human Feedback (RLHF) for LLMs - deepsense.ai">
            <a:extLst>
              <a:ext uri="{FF2B5EF4-FFF2-40B4-BE49-F238E27FC236}">
                <a16:creationId xmlns:a16="http://schemas.microsoft.com/office/drawing/2014/main" id="{E9C691A5-4D9F-C34A-BCFD-3D68ADA086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3032" y="2037648"/>
            <a:ext cx="5458968" cy="405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40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5902278" cy="1481328"/>
          </a:xfrm>
        </p:spPr>
        <p:txBody>
          <a:bodyPr anchor="b">
            <a:noAutofit/>
          </a:bodyPr>
          <a:lstStyle/>
          <a:p>
            <a:r>
              <a:rPr lang="en-IN" sz="3600" b="1" i="0" dirty="0">
                <a:effectLst/>
                <a:latin typeface="+mj-lt"/>
              </a:rPr>
              <a:t>Step 3 - Reinforcement Learning from Human Feedback (RLHF)</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472017" y="2724138"/>
            <a:ext cx="10580295" cy="4024910"/>
          </a:xfrm>
        </p:spPr>
        <p:txBody>
          <a:bodyPr anchor="t">
            <a:normAutofit/>
          </a:bodyPr>
          <a:lstStyle/>
          <a:p>
            <a:r>
              <a:rPr lang="en-IN" sz="1500" b="1" i="0" dirty="0">
                <a:effectLst/>
                <a:latin typeface="+mj-lt"/>
              </a:rPr>
              <a:t>Objective:</a:t>
            </a:r>
          </a:p>
          <a:p>
            <a:pPr lvl="1"/>
            <a:r>
              <a:rPr lang="en-IN" sz="1500" i="0" dirty="0">
                <a:effectLst/>
                <a:latin typeface="+mj-lt"/>
              </a:rPr>
              <a:t>Refine the AI's conversational policy to align with human preferences using the Proximal Policy Optimization (PPO) algorithm.</a:t>
            </a:r>
          </a:p>
          <a:p>
            <a:r>
              <a:rPr lang="en-IN" sz="1500" b="1" i="0" dirty="0">
                <a:effectLst/>
                <a:latin typeface="+mj-lt"/>
              </a:rPr>
              <a:t>Process:</a:t>
            </a:r>
          </a:p>
          <a:p>
            <a:pPr lvl="1"/>
            <a:r>
              <a:rPr lang="en-IN" sz="1500" i="0" dirty="0">
                <a:effectLst/>
                <a:latin typeface="+mj-lt"/>
              </a:rPr>
              <a:t>Integration of Reward Model: Utilizes the reward function  </a:t>
            </a:r>
            <a:r>
              <a:rPr lang="el-GR" sz="1500" i="0" dirty="0">
                <a:effectLst/>
                <a:latin typeface="+mj-lt"/>
              </a:rPr>
              <a:t>π </a:t>
            </a:r>
            <a:r>
              <a:rPr lang="en-IN" sz="1500" i="0" dirty="0">
                <a:effectLst/>
                <a:latin typeface="+mj-lt"/>
              </a:rPr>
              <a:t> from Step 2 to define the RL objective.</a:t>
            </a:r>
          </a:p>
          <a:p>
            <a:pPr lvl="1"/>
            <a:r>
              <a:rPr lang="en-IN" sz="1500" i="0" dirty="0">
                <a:effectLst/>
                <a:latin typeface="+mj-lt"/>
              </a:rPr>
              <a:t>Objective Function: Balances the learned RL policy </a:t>
            </a:r>
            <a:r>
              <a:rPr lang="el-GR" sz="1500" i="0" dirty="0">
                <a:effectLst/>
                <a:latin typeface="+mj-lt"/>
              </a:rPr>
              <a:t>π </a:t>
            </a:r>
            <a:r>
              <a:rPr lang="en-IN" sz="1500" i="0" dirty="0">
                <a:effectLst/>
                <a:latin typeface="+mj-lt"/>
              </a:rPr>
              <a:t>with the supervised fine-tuned model </a:t>
            </a:r>
            <a:r>
              <a:rPr lang="el-GR" sz="1500" i="0" dirty="0">
                <a:effectLst/>
                <a:latin typeface="+mj-lt"/>
              </a:rPr>
              <a:t>π</a:t>
            </a:r>
            <a:r>
              <a:rPr lang="en-IN" sz="1500" i="0" dirty="0">
                <a:effectLst/>
                <a:latin typeface="+mj-lt"/>
              </a:rPr>
              <a:t>0, incorporating the KL reward coefficient </a:t>
            </a:r>
            <a:r>
              <a:rPr lang="el-GR" sz="1500" i="0" dirty="0">
                <a:effectLst/>
                <a:latin typeface="+mj-lt"/>
              </a:rPr>
              <a:t>α.</a:t>
            </a:r>
          </a:p>
          <a:p>
            <a:pPr lvl="1"/>
            <a:r>
              <a:rPr lang="en-IN" sz="1500" i="0" dirty="0">
                <a:effectLst/>
                <a:latin typeface="+mj-lt"/>
              </a:rPr>
              <a:t>Regularization and Exploration:</a:t>
            </a:r>
          </a:p>
          <a:p>
            <a:pPr lvl="2"/>
            <a:r>
              <a:rPr lang="en-IN" sz="1500" i="0" dirty="0">
                <a:effectLst/>
                <a:latin typeface="+mj-lt"/>
              </a:rPr>
              <a:t>The KL penalty encourages the policy to remain close to the original supervised model, ensuring stability.</a:t>
            </a:r>
          </a:p>
          <a:p>
            <a:pPr lvl="2"/>
            <a:r>
              <a:rPr lang="en-IN" sz="1500" i="0" dirty="0">
                <a:effectLst/>
                <a:latin typeface="+mj-lt"/>
              </a:rPr>
              <a:t>The environment, represented by the PPO dataset, encourages exploration and learning without direct human labels.</a:t>
            </a:r>
          </a:p>
          <a:p>
            <a:r>
              <a:rPr lang="en-IN" sz="1500" b="1" i="0" dirty="0">
                <a:effectLst/>
                <a:latin typeface="+mj-lt"/>
              </a:rPr>
              <a:t>Optimization:</a:t>
            </a:r>
          </a:p>
          <a:p>
            <a:pPr lvl="1"/>
            <a:r>
              <a:rPr lang="en-IN" sz="1500" i="0" dirty="0">
                <a:effectLst/>
                <a:latin typeface="+mj-lt"/>
              </a:rPr>
              <a:t>Uses Gradient Ascent to iteratively update the model, enhancing its response quality based on the reward model's feedback.</a:t>
            </a:r>
          </a:p>
          <a:p>
            <a:r>
              <a:rPr lang="en-IN" sz="1500" b="1" i="0" dirty="0">
                <a:effectLst/>
                <a:latin typeface="+mj-lt"/>
              </a:rPr>
              <a:t>Iterative Improvement:</a:t>
            </a:r>
          </a:p>
          <a:p>
            <a:pPr lvl="1"/>
            <a:r>
              <a:rPr lang="en-IN" sz="1500" i="0" dirty="0">
                <a:effectLst/>
                <a:latin typeface="+mj-lt"/>
              </a:rPr>
              <a:t>Continuous refinement through repeated cycles of comparison data collection, reward model training, and policy optimization.</a:t>
            </a:r>
          </a:p>
          <a:p>
            <a:endParaRPr lang="en-IN" sz="1500" i="0" dirty="0">
              <a:effectLst/>
              <a:latin typeface="+mj-lt"/>
            </a:endParaRPr>
          </a:p>
        </p:txBody>
      </p:sp>
      <p:pic>
        <p:nvPicPr>
          <p:cNvPr id="9" name="Picture 4" descr="Proximal Policy Optimization (PPO): The Key to LLM Alignment">
            <a:extLst>
              <a:ext uri="{FF2B5EF4-FFF2-40B4-BE49-F238E27FC236}">
                <a16:creationId xmlns:a16="http://schemas.microsoft.com/office/drawing/2014/main" id="{CD835424-1C26-024B-94FA-F44C969D3D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63579" y="218868"/>
            <a:ext cx="6882647" cy="271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95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8" name="Rectangle 718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Autofit/>
          </a:bodyPr>
          <a:lstStyle/>
          <a:p>
            <a:r>
              <a:rPr lang="en-IN" sz="3200" b="1" i="0" dirty="0">
                <a:effectLst/>
                <a:latin typeface="+mj-lt"/>
              </a:rPr>
              <a:t>Technical Enhancements in User-Data Fine-Tuning for </a:t>
            </a:r>
            <a:r>
              <a:rPr lang="en-IN" sz="3200" b="1" i="0" dirty="0" err="1">
                <a:effectLst/>
                <a:latin typeface="+mj-lt"/>
              </a:rPr>
              <a:t>ChatGPT</a:t>
            </a:r>
            <a:endParaRPr lang="en-IN" sz="3200" b="1" i="0" dirty="0">
              <a:effectLst/>
              <a:latin typeface="+mj-lt"/>
            </a:endParaRPr>
          </a:p>
        </p:txBody>
      </p:sp>
      <p:sp>
        <p:nvSpPr>
          <p:cNvPr id="719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541560" y="2688445"/>
            <a:ext cx="5869908" cy="1723262"/>
          </a:xfrm>
        </p:spPr>
        <p:txBody>
          <a:bodyPr anchor="t">
            <a:noAutofit/>
          </a:bodyPr>
          <a:lstStyle/>
          <a:p>
            <a:r>
              <a:rPr lang="en-IN" sz="1500" b="1" i="0" dirty="0">
                <a:effectLst/>
                <a:latin typeface="+mj-lt"/>
              </a:rPr>
              <a:t>Incorporating Advanced Fine-Tuning Techniques</a:t>
            </a:r>
          </a:p>
          <a:p>
            <a:pPr lvl="1"/>
            <a:r>
              <a:rPr lang="en-IN" sz="1500" i="0" dirty="0">
                <a:effectLst/>
                <a:latin typeface="+mj-lt"/>
              </a:rPr>
              <a:t>Techniques Overview: Utilize Parameter-Efficient Fine-Tuning (PEFT) methods like Low-Rank Adaptation (</a:t>
            </a:r>
            <a:r>
              <a:rPr lang="en-IN" sz="1500" i="0" dirty="0" err="1">
                <a:effectLst/>
                <a:latin typeface="+mj-lt"/>
              </a:rPr>
              <a:t>LoRA</a:t>
            </a:r>
            <a:r>
              <a:rPr lang="en-IN" sz="1500" i="0" dirty="0">
                <a:effectLst/>
                <a:latin typeface="+mj-lt"/>
              </a:rPr>
              <a:t>) to update </a:t>
            </a:r>
            <a:r>
              <a:rPr lang="en-IN" sz="1500" i="0" dirty="0" err="1">
                <a:effectLst/>
                <a:latin typeface="+mj-lt"/>
              </a:rPr>
              <a:t>ChatGPT</a:t>
            </a:r>
            <a:r>
              <a:rPr lang="en-IN" sz="1500" i="0" dirty="0">
                <a:effectLst/>
                <a:latin typeface="+mj-lt"/>
              </a:rPr>
              <a:t> based on user feedback while maintaining computational efficiency.</a:t>
            </a:r>
          </a:p>
          <a:p>
            <a:pPr lvl="1"/>
            <a:r>
              <a:rPr lang="en-IN" sz="1500" i="0" dirty="0">
                <a:effectLst/>
                <a:latin typeface="+mj-lt"/>
              </a:rPr>
              <a:t>Focus: Adapt the model to user preferences and feedback while avoiding extensive retraining.</a:t>
            </a:r>
          </a:p>
        </p:txBody>
      </p:sp>
      <p:pic>
        <p:nvPicPr>
          <p:cNvPr id="7170" name="Picture 2" descr="Fine Tuning LLM: Parameter Efficient Fine Tuning (PEFT) — LoRA &amp; QLoRA —  Part 1 | by A B Vijay Kumar | Medium">
            <a:extLst>
              <a:ext uri="{FF2B5EF4-FFF2-40B4-BE49-F238E27FC236}">
                <a16:creationId xmlns:a16="http://schemas.microsoft.com/office/drawing/2014/main" id="{C0C05A34-367E-EE4C-9660-2994AA7900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0844" y="720852"/>
            <a:ext cx="5458968" cy="34118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B69221-F908-A244-BB30-66D67C289473}"/>
              </a:ext>
            </a:extLst>
          </p:cNvPr>
          <p:cNvSpPr txBox="1"/>
          <p:nvPr/>
        </p:nvSpPr>
        <p:spPr>
          <a:xfrm>
            <a:off x="541560" y="4427461"/>
            <a:ext cx="11328876" cy="2169825"/>
          </a:xfrm>
          <a:prstGeom prst="rect">
            <a:avLst/>
          </a:prstGeom>
          <a:noFill/>
        </p:spPr>
        <p:txBody>
          <a:bodyPr wrap="square" rtlCol="0">
            <a:spAutoFit/>
          </a:bodyPr>
          <a:lstStyle/>
          <a:p>
            <a:pPr marL="285750" indent="-285750">
              <a:buFont typeface="Arial" panose="020B0604020202020204" pitchFamily="34" charset="0"/>
              <a:buChar char="•"/>
            </a:pPr>
            <a:r>
              <a:rPr lang="en-IN" sz="1500" b="1" i="0" dirty="0">
                <a:effectLst/>
                <a:latin typeface="+mj-lt"/>
              </a:rPr>
              <a:t>Integrating User Feedback</a:t>
            </a:r>
          </a:p>
          <a:p>
            <a:pPr marL="742950" lvl="1" indent="-285750">
              <a:buFont typeface="Arial" panose="020B0604020202020204" pitchFamily="34" charset="0"/>
              <a:buChar char="•"/>
            </a:pPr>
            <a:r>
              <a:rPr lang="en-IN" sz="1500" i="0" dirty="0">
                <a:effectLst/>
                <a:latin typeface="+mj-lt"/>
              </a:rPr>
              <a:t>Process: Collect and </a:t>
            </a:r>
            <a:r>
              <a:rPr lang="en-IN" sz="1500" i="0" dirty="0" err="1">
                <a:effectLst/>
                <a:latin typeface="+mj-lt"/>
              </a:rPr>
              <a:t>preprocess</a:t>
            </a:r>
            <a:r>
              <a:rPr lang="en-IN" sz="1500" i="0" dirty="0">
                <a:effectLst/>
                <a:latin typeface="+mj-lt"/>
              </a:rPr>
              <a:t> user feedback. Apply PEFT techniques to make targeted updates to the model's parameters, improving relevance and personalization.</a:t>
            </a:r>
          </a:p>
          <a:p>
            <a:pPr marL="742950" lvl="1" indent="-285750">
              <a:buFont typeface="Arial" panose="020B0604020202020204" pitchFamily="34" charset="0"/>
              <a:buChar char="•"/>
            </a:pPr>
            <a:r>
              <a:rPr lang="en-IN" sz="1500" i="0" dirty="0">
                <a:effectLst/>
                <a:latin typeface="+mj-lt"/>
              </a:rPr>
              <a:t>Example: Implementing </a:t>
            </a:r>
            <a:r>
              <a:rPr lang="en-IN" sz="1500" i="0" dirty="0" err="1">
                <a:effectLst/>
                <a:latin typeface="+mj-lt"/>
              </a:rPr>
              <a:t>LoRA</a:t>
            </a:r>
            <a:r>
              <a:rPr lang="en-IN" sz="1500" i="0" dirty="0">
                <a:effectLst/>
                <a:latin typeface="+mj-lt"/>
              </a:rPr>
              <a:t> to adjust specific parts of the model influenced by user interactions.</a:t>
            </a:r>
          </a:p>
          <a:p>
            <a:pPr marL="285750" indent="-285750">
              <a:buFont typeface="Arial" panose="020B0604020202020204" pitchFamily="34" charset="0"/>
              <a:buChar char="•"/>
            </a:pPr>
            <a:r>
              <a:rPr lang="en-IN" sz="1500" b="1" i="0" dirty="0">
                <a:effectLst/>
                <a:latin typeface="+mj-lt"/>
              </a:rPr>
              <a:t>Addressing Technical Challenges</a:t>
            </a:r>
          </a:p>
          <a:p>
            <a:pPr marL="742950" lvl="1" indent="-285750">
              <a:buFont typeface="Arial" panose="020B0604020202020204" pitchFamily="34" charset="0"/>
              <a:buChar char="•"/>
            </a:pPr>
            <a:r>
              <a:rPr lang="en-IN" sz="1500" i="0" dirty="0">
                <a:effectLst/>
                <a:latin typeface="+mj-lt"/>
              </a:rPr>
              <a:t>Key Challenges: Scalability of updates, bias mitigation, and ensuring parameter updates don't compromise general performance.</a:t>
            </a:r>
          </a:p>
          <a:p>
            <a:pPr marL="742950" lvl="1" indent="-285750">
              <a:buFont typeface="Arial" panose="020B0604020202020204" pitchFamily="34" charset="0"/>
              <a:buChar char="•"/>
            </a:pPr>
            <a:r>
              <a:rPr lang="en-IN" sz="1500" i="0" dirty="0">
                <a:effectLst/>
                <a:latin typeface="+mj-lt"/>
              </a:rPr>
              <a:t>Solutions: Advanced analytics for bias detection, differential privacy for data protection, and focused parameter updates to maintain model integrity.</a:t>
            </a:r>
          </a:p>
          <a:p>
            <a:pPr marL="285750" indent="-285750">
              <a:buFont typeface="Arial" panose="020B0604020202020204" pitchFamily="34" charset="0"/>
              <a:buChar char="•"/>
            </a:pPr>
            <a:endParaRPr lang="en-US" sz="1500" dirty="0">
              <a:latin typeface="+mj-lt"/>
            </a:endParaRPr>
          </a:p>
        </p:txBody>
      </p:sp>
    </p:spTree>
    <p:extLst>
      <p:ext uri="{BB962C8B-B14F-4D97-AF65-F5344CB8AC3E}">
        <p14:creationId xmlns:p14="http://schemas.microsoft.com/office/powerpoint/2010/main" val="5924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CAA57-0DA5-674F-97EF-C7000172EEED}"/>
              </a:ext>
            </a:extLst>
          </p:cNvPr>
          <p:cNvSpPr>
            <a:spLocks noGrp="1"/>
          </p:cNvSpPr>
          <p:nvPr>
            <p:ph type="title"/>
          </p:nvPr>
        </p:nvSpPr>
        <p:spPr>
          <a:xfrm>
            <a:off x="630936" y="640080"/>
            <a:ext cx="4818888" cy="1481328"/>
          </a:xfrm>
        </p:spPr>
        <p:txBody>
          <a:bodyPr anchor="b">
            <a:normAutofit/>
          </a:bodyPr>
          <a:lstStyle/>
          <a:p>
            <a:r>
              <a:rPr lang="en-IN" sz="5400" b="1" i="0">
                <a:effectLst/>
                <a:latin typeface="+mj-lt"/>
              </a:rPr>
              <a:t>Conclusion </a:t>
            </a:r>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022FC41-0D5B-DE40-BA61-538A8B903AA0}"/>
              </a:ext>
            </a:extLst>
          </p:cNvPr>
          <p:cNvSpPr>
            <a:spLocks noGrp="1"/>
          </p:cNvSpPr>
          <p:nvPr>
            <p:ph idx="1"/>
          </p:nvPr>
        </p:nvSpPr>
        <p:spPr>
          <a:xfrm>
            <a:off x="630936" y="2660904"/>
            <a:ext cx="4818888" cy="3547872"/>
          </a:xfrm>
        </p:spPr>
        <p:txBody>
          <a:bodyPr anchor="t">
            <a:normAutofit/>
          </a:bodyPr>
          <a:lstStyle/>
          <a:p>
            <a:r>
              <a:rPr lang="en-IN" sz="1800" dirty="0">
                <a:latin typeface="+mj-lt"/>
              </a:rPr>
              <a:t>References : </a:t>
            </a:r>
          </a:p>
          <a:p>
            <a:pPr lvl="1"/>
            <a:r>
              <a:rPr lang="en-IN" sz="1400" i="0" dirty="0">
                <a:effectLst/>
                <a:latin typeface="+mj-lt"/>
                <a:hlinkClick r:id="rId2"/>
              </a:rPr>
              <a:t>https://openai.com/research/instruction-following</a:t>
            </a:r>
            <a:endParaRPr lang="en-IN" sz="1400" i="0" dirty="0">
              <a:effectLst/>
              <a:latin typeface="+mj-lt"/>
            </a:endParaRPr>
          </a:p>
          <a:p>
            <a:pPr lvl="1"/>
            <a:r>
              <a:rPr lang="en-IN" sz="1400" i="0" dirty="0">
                <a:effectLst/>
                <a:latin typeface="+mj-lt"/>
                <a:hlinkClick r:id="rId3"/>
              </a:rPr>
              <a:t>https://subedi.medium.com/chatgpt-101-pre-training-56a98f04389</a:t>
            </a:r>
            <a:endParaRPr lang="en-IN" sz="1400" dirty="0">
              <a:latin typeface="+mj-lt"/>
            </a:endParaRPr>
          </a:p>
          <a:p>
            <a:pPr lvl="1"/>
            <a:r>
              <a:rPr lang="en-IN" sz="1400" i="0" dirty="0">
                <a:effectLst/>
                <a:latin typeface="+mj-lt"/>
                <a:hlinkClick r:id="rId4"/>
              </a:rPr>
              <a:t>https://www.analyticsvidhya.com/blog/2023/05/how-does-chatgpt-work-from-pretraining-to-rlhf/</a:t>
            </a:r>
            <a:endParaRPr lang="en-IN" sz="1400" i="0" dirty="0">
              <a:effectLst/>
              <a:latin typeface="+mj-lt"/>
            </a:endParaRPr>
          </a:p>
          <a:p>
            <a:pPr lvl="1"/>
            <a:r>
              <a:rPr lang="en-IN" sz="1400" i="0" dirty="0">
                <a:effectLst/>
                <a:latin typeface="+mj-lt"/>
                <a:hlinkClick r:id="rId5"/>
              </a:rPr>
              <a:t>https://s3-us-west-2.amazonaws.com/openai-assets/research-covers/language-unsupervised/language_understanding_paper.pdf</a:t>
            </a:r>
            <a:endParaRPr lang="en-IN" sz="1400" i="0" dirty="0">
              <a:effectLst/>
              <a:latin typeface="+mj-lt"/>
            </a:endParaRPr>
          </a:p>
          <a:p>
            <a:pPr lvl="1"/>
            <a:r>
              <a:rPr lang="en-IN" sz="1400" i="0" dirty="0">
                <a:effectLst/>
                <a:latin typeface="+mj-lt"/>
                <a:hlinkClick r:id="rId6"/>
              </a:rPr>
              <a:t>https://medium.com/@amol-wagh/open-ai-understand-foundational-concepts-of-chatgpt-and-cool-stuff-you-can-explore-a7a77baf0ee3</a:t>
            </a:r>
            <a:endParaRPr lang="en-IN" sz="1400" i="0" dirty="0">
              <a:effectLst/>
              <a:latin typeface="+mj-lt"/>
            </a:endParaRPr>
          </a:p>
          <a:p>
            <a:pPr lvl="1"/>
            <a:endParaRPr lang="en-IN" sz="1400" i="0" dirty="0">
              <a:effectLst/>
              <a:latin typeface="+mj-lt"/>
            </a:endParaRPr>
          </a:p>
        </p:txBody>
      </p:sp>
      <p:pic>
        <p:nvPicPr>
          <p:cNvPr id="7" name="Picture 2" descr="Thank You PowerPoint Template and Google Slides Theme">
            <a:extLst>
              <a:ext uri="{FF2B5EF4-FFF2-40B4-BE49-F238E27FC236}">
                <a16:creationId xmlns:a16="http://schemas.microsoft.com/office/drawing/2014/main" id="{3F18B963-10CE-B84B-BF1E-E6C6EC870EE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99048" y="1381887"/>
            <a:ext cx="5458968" cy="409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58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1037</Words>
  <Application>Microsoft Macintosh PowerPoint</Application>
  <PresentationFormat>Widescreen</PresentationFormat>
  <Paragraphs>93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Unravelling ChatGPT: Training &amp; Architecture   Assignment 7: A Deep Dive into architecture and training of ChatGPT</vt:lpstr>
      <vt:lpstr>Why understand ChatGPT ?</vt:lpstr>
      <vt:lpstr>Advantages of ChatGPT's Decoder-Only Architecture</vt:lpstr>
      <vt:lpstr>The Three-Step Training Process of ChatGPT</vt:lpstr>
      <vt:lpstr>Step 1 - Supervised Fine-Tuning</vt:lpstr>
      <vt:lpstr>Step 2 – Reward Modelling</vt:lpstr>
      <vt:lpstr>Step 3 - Reinforcement Learning from Human Feedback (RLHF)</vt:lpstr>
      <vt:lpstr>Technical Enhancements in User-Data Fine-Tuning for ChatGPT</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Image Classification : CIFAR - 10</dc:title>
  <dc:creator>Devesh Surve</dc:creator>
  <cp:lastModifiedBy>Devesh Surve</cp:lastModifiedBy>
  <cp:revision>17</cp:revision>
  <dcterms:created xsi:type="dcterms:W3CDTF">2024-01-30T19:16:04Z</dcterms:created>
  <dcterms:modified xsi:type="dcterms:W3CDTF">2024-03-20T23:55:35Z</dcterms:modified>
</cp:coreProperties>
</file>